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9.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smtClean="0">
                <a:solidFill>
                  <a:srgbClr val="7030A0"/>
                </a:solidFill>
                <a:cs typeface="+mj-cs"/>
              </a:rPr>
              <a:t>Lec6                                               </a:t>
            </a:r>
            <a:r>
              <a:rPr lang="en-US" sz="3200" b="1" dirty="0" smtClean="0">
                <a:solidFill>
                  <a:srgbClr val="7030A0"/>
                </a:solidFill>
                <a:cs typeface="+mj-cs"/>
              </a:rPr>
              <a:t>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00871598"/>
              </p:ext>
            </p:extLst>
          </p:nvPr>
        </p:nvGraphicFramePr>
        <p:xfrm>
          <a:off x="34528" y="2371725"/>
          <a:ext cx="8875713" cy="2449513"/>
        </p:xfrm>
        <a:graphic>
          <a:graphicData uri="http://schemas.openxmlformats.org/presentationml/2006/ole">
            <mc:AlternateContent xmlns:mc="http://schemas.openxmlformats.org/markup-compatibility/2006">
              <mc:Choice xmlns:v="urn:schemas-microsoft-com:vml" Requires="v">
                <p:oleObj spid="_x0000_s73740" name="CS ChemDraw Drawing" r:id="rId3" imgW="10622160" imgH="2889360" progId="ChemDraw.Document.6.0">
                  <p:embed/>
                </p:oleObj>
              </mc:Choice>
              <mc:Fallback>
                <p:oleObj name="CS ChemDraw Drawing" r:id="rId3" imgW="10622160" imgH="2889360" progId="ChemDraw.Document.6.0">
                  <p:embed/>
                  <p:pic>
                    <p:nvPicPr>
                      <p:cNvPr id="0" name="Object 1"/>
                      <p:cNvPicPr>
                        <a:picLocks noChangeAspect="1" noChangeArrowheads="1"/>
                      </p:cNvPicPr>
                      <p:nvPr/>
                    </p:nvPicPr>
                    <p:blipFill>
                      <a:blip r:embed="rId4"/>
                      <a:srcRect/>
                      <a:stretch>
                        <a:fillRect/>
                      </a:stretch>
                    </p:blipFill>
                    <p:spPr bwMode="auto">
                      <a:xfrm>
                        <a:off x="34528" y="2371725"/>
                        <a:ext cx="8875713" cy="2449513"/>
                      </a:xfrm>
                      <a:prstGeom prst="rect">
                        <a:avLst/>
                      </a:prstGeom>
                      <a:noFill/>
                    </p:spPr>
                  </p:pic>
                </p:oleObj>
              </mc:Fallback>
            </mc:AlternateContent>
          </a:graphicData>
        </a:graphic>
      </p:graphicFrame>
      <p:sp>
        <p:nvSpPr>
          <p:cNvPr id="5" name="Rectangle 5"/>
          <p:cNvSpPr>
            <a:spLocks noChangeArrowheads="1"/>
          </p:cNvSpPr>
          <p:nvPr/>
        </p:nvSpPr>
        <p:spPr bwMode="auto">
          <a:xfrm>
            <a:off x="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كائن 5"/>
          <p:cNvGraphicFramePr>
            <a:graphicFrameLocks noChangeAspect="1"/>
          </p:cNvGraphicFramePr>
          <p:nvPr>
            <p:extLst>
              <p:ext uri="{D42A27DB-BD31-4B8C-83A1-F6EECF244321}">
                <p14:modId xmlns:p14="http://schemas.microsoft.com/office/powerpoint/2010/main" val="4265507233"/>
              </p:ext>
            </p:extLst>
          </p:nvPr>
        </p:nvGraphicFramePr>
        <p:xfrm>
          <a:off x="323528" y="332656"/>
          <a:ext cx="7369447" cy="1320445"/>
        </p:xfrm>
        <a:graphic>
          <a:graphicData uri="http://schemas.openxmlformats.org/presentationml/2006/ole">
            <mc:AlternateContent xmlns:mc="http://schemas.openxmlformats.org/markup-compatibility/2006">
              <mc:Choice xmlns:v="urn:schemas-microsoft-com:vml" Requires="v">
                <p:oleObj spid="_x0000_s73741" name="CS ChemDraw Drawing" r:id="rId5" imgW="5138270" imgH="920056" progId="ChemDraw.Document.6.0">
                  <p:embed/>
                </p:oleObj>
              </mc:Choice>
              <mc:Fallback>
                <p:oleObj name="CS ChemDraw Drawing" r:id="rId5" imgW="5138270" imgH="920056" progId="ChemDraw.Document.6.0">
                  <p:embed/>
                  <p:pic>
                    <p:nvPicPr>
                      <p:cNvPr id="0" name=""/>
                      <p:cNvPicPr/>
                      <p:nvPr/>
                    </p:nvPicPr>
                    <p:blipFill>
                      <a:blip r:embed="rId6"/>
                      <a:stretch>
                        <a:fillRect/>
                      </a:stretch>
                    </p:blipFill>
                    <p:spPr>
                      <a:xfrm>
                        <a:off x="323528" y="332656"/>
                        <a:ext cx="7369447" cy="1320445"/>
                      </a:xfrm>
                      <a:prstGeom prst="rect">
                        <a:avLst/>
                      </a:prstGeom>
                    </p:spPr>
                  </p:pic>
                </p:oleObj>
              </mc:Fallback>
            </mc:AlternateContent>
          </a:graphicData>
        </a:graphic>
      </p:graphicFrame>
    </p:spTree>
    <p:extLst>
      <p:ext uri="{BB962C8B-B14F-4D97-AF65-F5344CB8AC3E}">
        <p14:creationId xmlns:p14="http://schemas.microsoft.com/office/powerpoint/2010/main" val="265460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654981471"/>
              </p:ext>
            </p:extLst>
          </p:nvPr>
        </p:nvGraphicFramePr>
        <p:xfrm>
          <a:off x="1331640" y="627517"/>
          <a:ext cx="3146648" cy="2097765"/>
        </p:xfrm>
        <a:graphic>
          <a:graphicData uri="http://schemas.openxmlformats.org/presentationml/2006/ole">
            <mc:AlternateContent xmlns:mc="http://schemas.openxmlformats.org/markup-compatibility/2006">
              <mc:Choice xmlns:v="urn:schemas-microsoft-com:vml" Requires="v">
                <p:oleObj spid="_x0000_s74768" name="CS ChemDraw Drawing" r:id="rId3" imgW="2174367" imgH="1442847" progId="ChemDraw.Document.6.0">
                  <p:embed/>
                </p:oleObj>
              </mc:Choice>
              <mc:Fallback>
                <p:oleObj name="CS ChemDraw Drawing" r:id="rId3" imgW="2174367" imgH="1442847"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627517"/>
                        <a:ext cx="3146648" cy="2097765"/>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4001955277"/>
              </p:ext>
            </p:extLst>
          </p:nvPr>
        </p:nvGraphicFramePr>
        <p:xfrm>
          <a:off x="416286" y="2996952"/>
          <a:ext cx="8311428" cy="2132062"/>
        </p:xfrm>
        <a:graphic>
          <a:graphicData uri="http://schemas.openxmlformats.org/presentationml/2006/ole">
            <mc:AlternateContent xmlns:mc="http://schemas.openxmlformats.org/markup-compatibility/2006">
              <mc:Choice xmlns:v="urn:schemas-microsoft-com:vml" Requires="v">
                <p:oleObj spid="_x0000_s74769" name="CS ChemDraw Drawing" r:id="rId5" imgW="6543675" imgH="1674495" progId="ChemDraw.Document.6.0">
                  <p:embed/>
                </p:oleObj>
              </mc:Choice>
              <mc:Fallback>
                <p:oleObj name="CS ChemDraw Drawing" r:id="rId5" imgW="6543675" imgH="1674495" progId="ChemDraw.Document.6.0">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286" y="2996952"/>
                        <a:ext cx="8311428" cy="2132062"/>
                      </a:xfrm>
                      <a:prstGeom prst="rect">
                        <a:avLst/>
                      </a:prstGeom>
                      <a:noFill/>
                    </p:spPr>
                  </p:pic>
                </p:oleObj>
              </mc:Fallback>
            </mc:AlternateContent>
          </a:graphicData>
        </a:graphic>
      </p:graphicFrame>
      <p:graphicFrame>
        <p:nvGraphicFramePr>
          <p:cNvPr id="4" name="كائن 3"/>
          <p:cNvGraphicFramePr>
            <a:graphicFrameLocks noChangeAspect="1"/>
          </p:cNvGraphicFramePr>
          <p:nvPr>
            <p:extLst>
              <p:ext uri="{D42A27DB-BD31-4B8C-83A1-F6EECF244321}">
                <p14:modId xmlns:p14="http://schemas.microsoft.com/office/powerpoint/2010/main" val="1744385764"/>
              </p:ext>
            </p:extLst>
          </p:nvPr>
        </p:nvGraphicFramePr>
        <p:xfrm>
          <a:off x="117475" y="5085184"/>
          <a:ext cx="8909050" cy="1622425"/>
        </p:xfrm>
        <a:graphic>
          <a:graphicData uri="http://schemas.openxmlformats.org/presentationml/2006/ole">
            <mc:AlternateContent xmlns:mc="http://schemas.openxmlformats.org/markup-compatibility/2006">
              <mc:Choice xmlns:v="urn:schemas-microsoft-com:vml" Requires="v">
                <p:oleObj spid="_x0000_s74770" name="CS ChemDraw Drawing" r:id="rId7" imgW="11846955" imgH="2163640" progId="ChemDraw.Document.6.0">
                  <p:embed/>
                </p:oleObj>
              </mc:Choice>
              <mc:Fallback>
                <p:oleObj name="CS ChemDraw Drawing" r:id="rId7" imgW="11846955" imgH="2163640" progId="ChemDraw.Document.6.0">
                  <p:embed/>
                  <p:pic>
                    <p:nvPicPr>
                      <p:cNvPr id="0" name="Object 1"/>
                      <p:cNvPicPr>
                        <a:picLocks noChangeAspect="1" noChangeArrowheads="1"/>
                      </p:cNvPicPr>
                      <p:nvPr/>
                    </p:nvPicPr>
                    <p:blipFill>
                      <a:blip r:embed="rId8"/>
                      <a:srcRect/>
                      <a:stretch>
                        <a:fillRect/>
                      </a:stretch>
                    </p:blipFill>
                    <p:spPr bwMode="auto">
                      <a:xfrm>
                        <a:off x="117475" y="5085184"/>
                        <a:ext cx="8909050" cy="1622425"/>
                      </a:xfrm>
                      <a:prstGeom prst="rect">
                        <a:avLst/>
                      </a:prstGeom>
                      <a:noFill/>
                    </p:spPr>
                  </p:pic>
                </p:oleObj>
              </mc:Fallback>
            </mc:AlternateContent>
          </a:graphicData>
        </a:graphic>
      </p:graphicFrame>
      <p:sp>
        <p:nvSpPr>
          <p:cNvPr id="5" name="Rectangle 4"/>
          <p:cNvSpPr>
            <a:spLocks noChangeArrowheads="1"/>
          </p:cNvSpPr>
          <p:nvPr/>
        </p:nvSpPr>
        <p:spPr bwMode="auto">
          <a:xfrm>
            <a:off x="0" y="0"/>
            <a:ext cx="513794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Succinic acid with PEG (Homework)</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7" name="Rectangle 6"/>
          <p:cNvSpPr>
            <a:spLocks noChangeArrowheads="1"/>
          </p:cNvSpPr>
          <p:nvPr/>
        </p:nvSpPr>
        <p:spPr bwMode="auto">
          <a:xfrm>
            <a:off x="0" y="3257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10834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201535361"/>
              </p:ext>
            </p:extLst>
          </p:nvPr>
        </p:nvGraphicFramePr>
        <p:xfrm>
          <a:off x="2555776" y="2420888"/>
          <a:ext cx="4896544" cy="3921475"/>
        </p:xfrm>
        <a:graphic>
          <a:graphicData uri="http://schemas.openxmlformats.org/presentationml/2006/ole">
            <mc:AlternateContent xmlns:mc="http://schemas.openxmlformats.org/markup-compatibility/2006">
              <mc:Choice xmlns:v="urn:schemas-microsoft-com:vml" Requires="v">
                <p:oleObj spid="_x0000_s75784" name="CS ChemDraw Drawing" r:id="rId3" imgW="3869304" imgH="3098025" progId="ChemDraw.Document.6.0">
                  <p:embed/>
                </p:oleObj>
              </mc:Choice>
              <mc:Fallback>
                <p:oleObj name="CS ChemDraw Drawing" r:id="rId3" imgW="3869304" imgH="309802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420888"/>
                        <a:ext cx="4896544" cy="3921475"/>
                      </a:xfrm>
                      <a:prstGeom prst="rect">
                        <a:avLst/>
                      </a:prstGeom>
                      <a:noFill/>
                    </p:spPr>
                  </p:pic>
                </p:oleObj>
              </mc:Fallback>
            </mc:AlternateContent>
          </a:graphicData>
        </a:graphic>
      </p:graphicFrame>
      <p:pic>
        <p:nvPicPr>
          <p:cNvPr id="7577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1020925"/>
            <a:ext cx="1327736" cy="4192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836259"/>
            <a:ext cx="88204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Heterobifunctional</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coupling reagents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Amino acid spacers</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such as glycine, alanine, and small peptides are preferred due  to their chemical versatility for covalent conjugation and biodegradability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2676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484138"/>
            <a:ext cx="892899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mj-cs"/>
              </a:rPr>
              <a:t>N-</a:t>
            </a:r>
            <a:r>
              <a:rPr kumimoji="0" lang="en-US" sz="2400" b="1" i="0" u="none" strike="noStrike" cap="none" normalizeH="0" baseline="0" dirty="0" err="1" smtClean="0">
                <a:ln>
                  <a:noFill/>
                </a:ln>
                <a:solidFill>
                  <a:srgbClr val="00B050"/>
                </a:solidFill>
                <a:effectLst/>
                <a:latin typeface="Times New Roman" pitchFamily="18" charset="0"/>
                <a:ea typeface="Calibri" pitchFamily="34" charset="0"/>
                <a:cs typeface="+mj-cs"/>
              </a:rPr>
              <a:t>hydroxysuccinimidyl</a:t>
            </a: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mj-cs"/>
              </a:rPr>
              <a:t> (NHS) ester and coupling methods</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NHS is widely used as 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acylating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agent and is preferred for conjugation with amine terminal  compounds. NHS ester compounds react with nucleophiles to release the NHS leaving group</a:t>
            </a:r>
            <a:r>
              <a:rPr lang="en-US" sz="2400" dirty="0">
                <a:latin typeface="Arial" pitchFamily="34" charset="0"/>
                <a:cs typeface="+mj-cs"/>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and form 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acylated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product.</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596140185"/>
              </p:ext>
            </p:extLst>
          </p:nvPr>
        </p:nvGraphicFramePr>
        <p:xfrm>
          <a:off x="482723" y="3284984"/>
          <a:ext cx="8456714" cy="2189212"/>
        </p:xfrm>
        <a:graphic>
          <a:graphicData uri="http://schemas.openxmlformats.org/presentationml/2006/ole">
            <mc:AlternateContent xmlns:mc="http://schemas.openxmlformats.org/markup-compatibility/2006">
              <mc:Choice xmlns:v="urn:schemas-microsoft-com:vml" Requires="v">
                <p:oleObj spid="_x0000_s76806" name="CS ChemDraw Drawing" r:id="rId3" imgW="6659499" imgH="1718691" progId="ChemDraw.Document.6.0">
                  <p:embed/>
                </p:oleObj>
              </mc:Choice>
              <mc:Fallback>
                <p:oleObj name="CS ChemDraw Drawing" r:id="rId3" imgW="6659499" imgH="171869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723" y="3284984"/>
                        <a:ext cx="8456714" cy="2189212"/>
                      </a:xfrm>
                      <a:prstGeom prst="rect">
                        <a:avLst/>
                      </a:prstGeom>
                      <a:noFill/>
                    </p:spPr>
                  </p:pic>
                </p:oleObj>
              </mc:Fallback>
            </mc:AlternateContent>
          </a:graphicData>
        </a:graphic>
      </p:graphicFrame>
      <p:sp>
        <p:nvSpPr>
          <p:cNvPr id="4" name="Rectangle 3"/>
          <p:cNvSpPr>
            <a:spLocks noChangeArrowheads="1"/>
          </p:cNvSpPr>
          <p:nvPr/>
        </p:nvSpPr>
        <p:spPr bwMode="auto">
          <a:xfrm>
            <a:off x="0" y="1638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56119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0"/>
            <a:ext cx="308770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Examples of NHS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994112460"/>
              </p:ext>
            </p:extLst>
          </p:nvPr>
        </p:nvGraphicFramePr>
        <p:xfrm>
          <a:off x="755576" y="633412"/>
          <a:ext cx="7821984" cy="6224588"/>
        </p:xfrm>
        <a:graphic>
          <a:graphicData uri="http://schemas.openxmlformats.org/presentationml/2006/ole">
            <mc:AlternateContent xmlns:mc="http://schemas.openxmlformats.org/markup-compatibility/2006">
              <mc:Choice xmlns:v="urn:schemas-microsoft-com:vml" Requires="v">
                <p:oleObj spid="_x0000_s77830" name="CS ChemDraw Drawing" r:id="rId3" imgW="5898892" imgH="7145518" progId="ChemDraw.Document.6.0">
                  <p:embed/>
                </p:oleObj>
              </mc:Choice>
              <mc:Fallback>
                <p:oleObj name="CS ChemDraw Drawing" r:id="rId3" imgW="5898892" imgH="7145518" progId="ChemDraw.Document.6.0">
                  <p:embed/>
                  <p:pic>
                    <p:nvPicPr>
                      <p:cNvPr id="0" name="Object 1"/>
                      <p:cNvPicPr>
                        <a:picLocks noChangeAspect="1" noChangeArrowheads="1"/>
                      </p:cNvPicPr>
                      <p:nvPr/>
                    </p:nvPicPr>
                    <p:blipFill>
                      <a:blip r:embed="rId4"/>
                      <a:srcRect/>
                      <a:stretch>
                        <a:fillRect/>
                      </a:stretch>
                    </p:blipFill>
                    <p:spPr bwMode="auto">
                      <a:xfrm>
                        <a:off x="755576" y="633412"/>
                        <a:ext cx="7821984" cy="6224588"/>
                      </a:xfrm>
                      <a:prstGeom prst="rect">
                        <a:avLst/>
                      </a:prstGeom>
                      <a:noFill/>
                    </p:spPr>
                  </p:pic>
                </p:oleObj>
              </mc:Fallback>
            </mc:AlternateContent>
          </a:graphicData>
        </a:graphic>
      </p:graphicFrame>
      <p:sp>
        <p:nvSpPr>
          <p:cNvPr id="4" name="Rectangle 3"/>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r>
            <a:br>
              <a:rPr kumimoji="0" lang="en-US"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7605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0"/>
            <a:ext cx="853244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most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bioconjugates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NHS ester anhydride is reacted with primary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NH</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peptide at slightly higher pH (7.5) to form an amide bond which links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maleimide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to the protein and releases NHS.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Thereafter,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maleimide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can be further reacted with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thiol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containing moieties or proteins to form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thioether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bond in the presence of a slightly acidic or neutral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199256266"/>
              </p:ext>
            </p:extLst>
          </p:nvPr>
        </p:nvGraphicFramePr>
        <p:xfrm>
          <a:off x="245187" y="2677656"/>
          <a:ext cx="8509841" cy="3847688"/>
        </p:xfrm>
        <a:graphic>
          <a:graphicData uri="http://schemas.openxmlformats.org/presentationml/2006/ole">
            <mc:AlternateContent xmlns:mc="http://schemas.openxmlformats.org/markup-compatibility/2006">
              <mc:Choice xmlns:v="urn:schemas-microsoft-com:vml" Requires="v">
                <p:oleObj spid="_x0000_s78853" name="CS ChemDraw Drawing" r:id="rId3" imgW="11002743" imgH="3818987" progId="ChemDraw.Document.6.0">
                  <p:embed/>
                </p:oleObj>
              </mc:Choice>
              <mc:Fallback>
                <p:oleObj name="CS ChemDraw Drawing" r:id="rId3" imgW="11002743" imgH="3818987" progId="ChemDraw.Document.6.0">
                  <p:embed/>
                  <p:pic>
                    <p:nvPicPr>
                      <p:cNvPr id="0" name="Object 1"/>
                      <p:cNvPicPr>
                        <a:picLocks noChangeAspect="1" noChangeArrowheads="1"/>
                      </p:cNvPicPr>
                      <p:nvPr/>
                    </p:nvPicPr>
                    <p:blipFill>
                      <a:blip r:embed="rId4"/>
                      <a:srcRect/>
                      <a:stretch>
                        <a:fillRect/>
                      </a:stretch>
                    </p:blipFill>
                    <p:spPr bwMode="auto">
                      <a:xfrm>
                        <a:off x="245187" y="2677656"/>
                        <a:ext cx="8509841" cy="3847688"/>
                      </a:xfrm>
                      <a:prstGeom prst="rect">
                        <a:avLst/>
                      </a:prstGeom>
                      <a:noFill/>
                    </p:spPr>
                  </p:pic>
                </p:oleObj>
              </mc:Fallback>
            </mc:AlternateContent>
          </a:graphicData>
        </a:graphic>
      </p:graphicFrame>
    </p:spTree>
    <p:extLst>
      <p:ext uri="{BB962C8B-B14F-4D97-AF65-F5344CB8AC3E}">
        <p14:creationId xmlns:p14="http://schemas.microsoft.com/office/powerpoint/2010/main" val="814074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70372" y="644099"/>
            <a:ext cx="410965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Direct coupling (no spacer)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019641420"/>
              </p:ext>
            </p:extLst>
          </p:nvPr>
        </p:nvGraphicFramePr>
        <p:xfrm>
          <a:off x="470372" y="2152980"/>
          <a:ext cx="6975523" cy="3145135"/>
        </p:xfrm>
        <a:graphic>
          <a:graphicData uri="http://schemas.openxmlformats.org/presentationml/2006/ole">
            <mc:AlternateContent xmlns:mc="http://schemas.openxmlformats.org/markup-compatibility/2006">
              <mc:Choice xmlns:v="urn:schemas-microsoft-com:vml" Requires="v">
                <p:oleObj spid="_x0000_s79878" name="CS ChemDraw Drawing" r:id="rId3" imgW="6214715" imgH="2811450" progId="ChemDraw.Document.6.0">
                  <p:embed/>
                </p:oleObj>
              </mc:Choice>
              <mc:Fallback>
                <p:oleObj name="CS ChemDraw Drawing" r:id="rId3" imgW="6214715" imgH="281145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372" y="2152980"/>
                        <a:ext cx="6975523" cy="3145135"/>
                      </a:xfrm>
                      <a:prstGeom prst="rect">
                        <a:avLst/>
                      </a:prstGeom>
                      <a:noFill/>
                    </p:spPr>
                  </p:pic>
                </p:oleObj>
              </mc:Fallback>
            </mc:AlternateContent>
          </a:graphicData>
        </a:graphic>
      </p:graphicFrame>
      <p:sp>
        <p:nvSpPr>
          <p:cNvPr id="4" name="Rectangle 3"/>
          <p:cNvSpPr>
            <a:spLocks noChangeArrowheads="1"/>
          </p:cNvSpPr>
          <p:nvPr/>
        </p:nvSpPr>
        <p:spPr bwMode="auto">
          <a:xfrm>
            <a:off x="0" y="2162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119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0386" y="404664"/>
            <a:ext cx="864096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Zero lengths cross- linkers</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Coupling agents mediate the conjugation of the two molecules by forming a bond with no additional spacer atom. Therefore, one atom of the</a:t>
            </a:r>
            <a:r>
              <a:rPr kumimoji="0" lang="en-US" sz="2400" b="1" i="1" u="sng"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molecule is covalently linked to an atom of the second molecule with no additional linker or spacer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 </a:t>
            </a: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Carbodiimides</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45127094"/>
              </p:ext>
            </p:extLst>
          </p:nvPr>
        </p:nvGraphicFramePr>
        <p:xfrm>
          <a:off x="446088" y="3649663"/>
          <a:ext cx="8501062" cy="2114550"/>
        </p:xfrm>
        <a:graphic>
          <a:graphicData uri="http://schemas.openxmlformats.org/presentationml/2006/ole">
            <mc:AlternateContent xmlns:mc="http://schemas.openxmlformats.org/markup-compatibility/2006">
              <mc:Choice xmlns:v="urn:schemas-microsoft-com:vml" Requires="v">
                <p:oleObj spid="_x0000_s80900" name="CS ChemDraw Drawing" r:id="rId3" imgW="8511335" imgH="2125556" progId="ChemDraw.Document.6.0">
                  <p:embed/>
                </p:oleObj>
              </mc:Choice>
              <mc:Fallback>
                <p:oleObj name="CS ChemDraw Drawing" r:id="rId3" imgW="8511335" imgH="2125556" progId="ChemDraw.Document.6.0">
                  <p:embed/>
                  <p:pic>
                    <p:nvPicPr>
                      <p:cNvPr id="0" name="Object 1"/>
                      <p:cNvPicPr>
                        <a:picLocks noChangeAspect="1" noChangeArrowheads="1"/>
                      </p:cNvPicPr>
                      <p:nvPr/>
                    </p:nvPicPr>
                    <p:blipFill>
                      <a:blip r:embed="rId4"/>
                      <a:srcRect/>
                      <a:stretch>
                        <a:fillRect/>
                      </a:stretch>
                    </p:blipFill>
                    <p:spPr bwMode="auto">
                      <a:xfrm>
                        <a:off x="446088" y="3649663"/>
                        <a:ext cx="8501062" cy="2114550"/>
                      </a:xfrm>
                      <a:prstGeom prst="rect">
                        <a:avLst/>
                      </a:prstGeom>
                      <a:noFill/>
                    </p:spPr>
                  </p:pic>
                </p:oleObj>
              </mc:Fallback>
            </mc:AlternateContent>
          </a:graphicData>
        </a:graphic>
      </p:graphicFrame>
    </p:spTree>
    <p:extLst>
      <p:ext uri="{BB962C8B-B14F-4D97-AF65-F5344CB8AC3E}">
        <p14:creationId xmlns:p14="http://schemas.microsoft.com/office/powerpoint/2010/main" val="1296842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253494"/>
            <a:ext cx="874846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most commonly used as coupling reagents to obtain amide linkage between a carboxylate and an amine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phosphoramidate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linkage between a phosphate and an amine. They are unique due to their efficiency and versatility to form a conjugate between two polymers, between protein molecules, between a peptide and a drug molecule, or between a peptide and a protein plus any combination of these small molecules.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3963763"/>
              </p:ext>
            </p:extLst>
          </p:nvPr>
        </p:nvGraphicFramePr>
        <p:xfrm>
          <a:off x="687388" y="3643313"/>
          <a:ext cx="7815262" cy="2801937"/>
        </p:xfrm>
        <a:graphic>
          <a:graphicData uri="http://schemas.openxmlformats.org/presentationml/2006/ole">
            <mc:AlternateContent xmlns:mc="http://schemas.openxmlformats.org/markup-compatibility/2006">
              <mc:Choice xmlns:v="urn:schemas-microsoft-com:vml" Requires="v">
                <p:oleObj spid="_x0000_s81924" name="CS ChemDraw Drawing" r:id="rId3" imgW="6738565" imgH="2412131" progId="ChemDraw.Document.6.0">
                  <p:embed/>
                </p:oleObj>
              </mc:Choice>
              <mc:Fallback>
                <p:oleObj name="CS ChemDraw Drawing" r:id="rId3" imgW="6738565" imgH="2412131" progId="ChemDraw.Document.6.0">
                  <p:embed/>
                  <p:pic>
                    <p:nvPicPr>
                      <p:cNvPr id="0" name="Object 1"/>
                      <p:cNvPicPr>
                        <a:picLocks noChangeAspect="1" noChangeArrowheads="1"/>
                      </p:cNvPicPr>
                      <p:nvPr/>
                    </p:nvPicPr>
                    <p:blipFill>
                      <a:blip r:embed="rId4"/>
                      <a:srcRect/>
                      <a:stretch>
                        <a:fillRect/>
                      </a:stretch>
                    </p:blipFill>
                    <p:spPr bwMode="auto">
                      <a:xfrm>
                        <a:off x="687388" y="3643313"/>
                        <a:ext cx="7815262" cy="2801937"/>
                      </a:xfrm>
                      <a:prstGeom prst="rect">
                        <a:avLst/>
                      </a:prstGeom>
                      <a:noFill/>
                    </p:spPr>
                  </p:pic>
                </p:oleObj>
              </mc:Fallback>
            </mc:AlternateContent>
          </a:graphicData>
        </a:graphic>
      </p:graphicFrame>
      <p:sp>
        <p:nvSpPr>
          <p:cNvPr id="4" name="Rectangle 3"/>
          <p:cNvSpPr>
            <a:spLocks noChangeArrowheads="1"/>
          </p:cNvSpPr>
          <p:nvPr/>
        </p:nvSpPr>
        <p:spPr bwMode="auto">
          <a:xfrm>
            <a:off x="457200" y="1962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215868"/>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9684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628122789"/>
              </p:ext>
            </p:extLst>
          </p:nvPr>
        </p:nvGraphicFramePr>
        <p:xfrm>
          <a:off x="341313" y="538163"/>
          <a:ext cx="8328025" cy="5540375"/>
        </p:xfrm>
        <a:graphic>
          <a:graphicData uri="http://schemas.openxmlformats.org/presentationml/2006/ole">
            <mc:AlternateContent xmlns:mc="http://schemas.openxmlformats.org/markup-compatibility/2006">
              <mc:Choice xmlns:v="urn:schemas-microsoft-com:vml" Requires="v">
                <p:oleObj spid="_x0000_s82947" name="CS ChemDraw Drawing" r:id="rId3" imgW="10912724" imgH="7533902" progId="ChemDraw.Document.6.0">
                  <p:embed/>
                </p:oleObj>
              </mc:Choice>
              <mc:Fallback>
                <p:oleObj name="CS ChemDraw Drawing" r:id="rId3" imgW="10912724" imgH="7533902" progId="ChemDraw.Document.6.0">
                  <p:embed/>
                  <p:pic>
                    <p:nvPicPr>
                      <p:cNvPr id="0" name="Object 1"/>
                      <p:cNvPicPr>
                        <a:picLocks noChangeAspect="1" noChangeArrowheads="1"/>
                      </p:cNvPicPr>
                      <p:nvPr/>
                    </p:nvPicPr>
                    <p:blipFill>
                      <a:blip r:embed="rId4"/>
                      <a:srcRect/>
                      <a:stretch>
                        <a:fillRect/>
                      </a:stretch>
                    </p:blipFill>
                    <p:spPr bwMode="auto">
                      <a:xfrm>
                        <a:off x="341313" y="538163"/>
                        <a:ext cx="8328025" cy="5540375"/>
                      </a:xfrm>
                      <a:prstGeom prst="rect">
                        <a:avLst/>
                      </a:prstGeom>
                      <a:noFill/>
                    </p:spPr>
                  </p:pic>
                </p:oleObj>
              </mc:Fallback>
            </mc:AlternateContent>
          </a:graphicData>
        </a:graphic>
      </p:graphicFrame>
      <p:sp>
        <p:nvSpPr>
          <p:cNvPr id="4" name="مربع نص 3"/>
          <p:cNvSpPr txBox="1"/>
          <p:nvPr/>
        </p:nvSpPr>
        <p:spPr>
          <a:xfrm>
            <a:off x="323528" y="6222078"/>
            <a:ext cx="6672788" cy="461665"/>
          </a:xfrm>
          <a:prstGeom prst="rect">
            <a:avLst/>
          </a:prstGeom>
          <a:noFill/>
        </p:spPr>
        <p:txBody>
          <a:bodyPr wrap="none" rtlCol="1">
            <a:spAutoFit/>
          </a:bodyPr>
          <a:lstStyle/>
          <a:p>
            <a:r>
              <a:rPr lang="en-US" sz="2400" b="1" dirty="0" smtClean="0">
                <a:solidFill>
                  <a:srgbClr val="FF0000"/>
                </a:solidFill>
              </a:rPr>
              <a:t>Mechanism of action of DCC and EDC→ Homework</a:t>
            </a:r>
            <a:endParaRPr lang="ar-IQ" sz="2400" b="1" dirty="0">
              <a:solidFill>
                <a:srgbClr val="FF0000"/>
              </a:solidFill>
            </a:endParaRPr>
          </a:p>
        </p:txBody>
      </p:sp>
    </p:spTree>
    <p:extLst>
      <p:ext uri="{BB962C8B-B14F-4D97-AF65-F5344CB8AC3E}">
        <p14:creationId xmlns:p14="http://schemas.microsoft.com/office/powerpoint/2010/main" val="408493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04664"/>
            <a:ext cx="877985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en-US" sz="2800" b="1" i="1" u="none" strike="noStrike" cap="none" normalizeH="0" baseline="0" dirty="0" err="1" smtClean="0">
                <a:ln>
                  <a:noFill/>
                </a:ln>
                <a:solidFill>
                  <a:srgbClr val="403152"/>
                </a:solidFill>
                <a:effectLst/>
                <a:latin typeface="Times New Roman" pitchFamily="18" charset="0"/>
                <a:ea typeface="Calibri" pitchFamily="34" charset="0"/>
                <a:cs typeface="Times New Roman" pitchFamily="18" charset="0"/>
              </a:rPr>
              <a:t>Macrmolecular</a:t>
            </a:r>
            <a:r>
              <a:rPr kumimoji="0" lang="en-US" sz="2800" b="1" i="1"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403152"/>
                </a:solidFill>
                <a:effectLst/>
                <a:latin typeface="Times New Roman" pitchFamily="18" charset="0"/>
                <a:ea typeface="Calibri" pitchFamily="34" charset="0"/>
                <a:cs typeface="Times New Roman" pitchFamily="18" charset="0"/>
              </a:rPr>
              <a:t>prodrugs</a:t>
            </a:r>
            <a:r>
              <a:rPr kumimoji="0" lang="en-US" sz="2800" b="1" i="1"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 polymeric </a:t>
            </a:r>
            <a:r>
              <a:rPr kumimoji="0" lang="en-US" sz="2800" b="1" i="1" u="none" strike="noStrike" cap="none" normalizeH="0" baseline="0" dirty="0" err="1" smtClean="0">
                <a:ln>
                  <a:noFill/>
                </a:ln>
                <a:solidFill>
                  <a:srgbClr val="403152"/>
                </a:solidFill>
                <a:effectLst/>
                <a:latin typeface="Times New Roman" pitchFamily="18" charset="0"/>
                <a:ea typeface="Calibri" pitchFamily="34" charset="0"/>
                <a:cs typeface="Times New Roman" pitchFamily="18" charset="0"/>
              </a:rPr>
              <a:t>prodrugs</a:t>
            </a:r>
            <a:r>
              <a:rPr kumimoji="0" lang="en-US" sz="2800" b="1" i="1" u="none" strike="noStrike" cap="none" normalizeH="0" baseline="0" dirty="0" smtClean="0">
                <a:ln>
                  <a:noFill/>
                </a:ln>
                <a:solidFill>
                  <a:srgbClr val="632423"/>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632423"/>
                </a:solidFill>
                <a:effectLst/>
                <a:latin typeface="Times New Roman" pitchFamily="18" charset="0"/>
                <a:ea typeface="Calibri" pitchFamily="34" charset="0"/>
                <a:cs typeface="Times New Roman" pitchFamily="18" charset="0"/>
              </a:rPr>
              <a:t>is a conjugation of a drug with a polymer.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442223320"/>
              </p:ext>
            </p:extLst>
          </p:nvPr>
        </p:nvGraphicFramePr>
        <p:xfrm>
          <a:off x="467544" y="2996952"/>
          <a:ext cx="8485428" cy="1346448"/>
        </p:xfrm>
        <a:graphic>
          <a:graphicData uri="http://schemas.openxmlformats.org/presentationml/2006/ole">
            <mc:AlternateContent xmlns:mc="http://schemas.openxmlformats.org/markup-compatibility/2006">
              <mc:Choice xmlns:v="urn:schemas-microsoft-com:vml" Requires="v">
                <p:oleObj spid="_x0000_s67593" name="CS ChemDraw Drawing" r:id="rId3" imgW="6891147" imgH="1092327" progId="ChemDraw.Document.6.0">
                  <p:embed/>
                </p:oleObj>
              </mc:Choice>
              <mc:Fallback>
                <p:oleObj name="CS ChemDraw Drawing" r:id="rId3" imgW="6891147" imgH="109232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996952"/>
                        <a:ext cx="8485428" cy="1346448"/>
                      </a:xfrm>
                      <a:prstGeom prst="rect">
                        <a:avLst/>
                      </a:prstGeom>
                      <a:noFill/>
                    </p:spPr>
                  </p:pic>
                </p:oleObj>
              </mc:Fallback>
            </mc:AlternateContent>
          </a:graphicData>
        </a:graphic>
      </p:graphicFrame>
    </p:spTree>
    <p:extLst>
      <p:ext uri="{BB962C8B-B14F-4D97-AF65-F5344CB8AC3E}">
        <p14:creationId xmlns:p14="http://schemas.microsoft.com/office/powerpoint/2010/main" val="78681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9137" y="332656"/>
            <a:ext cx="8280920" cy="2677656"/>
          </a:xfrm>
          <a:prstGeom prst="rect">
            <a:avLst/>
          </a:prstGeom>
        </p:spPr>
        <p:txBody>
          <a:bodyPr wrap="square">
            <a:spAutoFit/>
          </a:bodyPr>
          <a:lstStyle/>
          <a:p>
            <a:pPr>
              <a:spcAft>
                <a:spcPts val="0"/>
              </a:spcAft>
            </a:pPr>
            <a:r>
              <a:rPr lang="en-US" sz="2400" dirty="0">
                <a:latin typeface="Times New Roman"/>
                <a:ea typeface="Calibri"/>
                <a:cs typeface="Arial"/>
              </a:rPr>
              <a:t> </a:t>
            </a:r>
            <a:r>
              <a:rPr lang="en-US" sz="2400" dirty="0" err="1">
                <a:latin typeface="Times New Roman"/>
                <a:ea typeface="Calibri"/>
                <a:cs typeface="Arial"/>
              </a:rPr>
              <a:t>Carbodiimide</a:t>
            </a:r>
            <a:r>
              <a:rPr lang="en-US" sz="2400" dirty="0">
                <a:latin typeface="Times New Roman"/>
                <a:ea typeface="Calibri"/>
                <a:cs typeface="Arial"/>
              </a:rPr>
              <a:t> activates the phosphate to an intermediate phosphate ester, identical to its reaction with carboxylates. Further, in the presence of an amine on a polymer containing –NH</a:t>
            </a:r>
            <a:r>
              <a:rPr lang="en-US" sz="2400" baseline="-25000" dirty="0">
                <a:latin typeface="Times New Roman"/>
                <a:ea typeface="Calibri"/>
                <a:cs typeface="Arial"/>
              </a:rPr>
              <a:t>2</a:t>
            </a:r>
            <a:r>
              <a:rPr lang="en-US" sz="2400" dirty="0">
                <a:latin typeface="Times New Roman"/>
                <a:ea typeface="Calibri"/>
                <a:cs typeface="Arial"/>
              </a:rPr>
              <a:t> terminal groups, </a:t>
            </a:r>
            <a:r>
              <a:rPr lang="en-US" sz="2400" dirty="0" err="1">
                <a:latin typeface="Times New Roman"/>
                <a:ea typeface="Calibri"/>
                <a:cs typeface="Arial"/>
              </a:rPr>
              <a:t>carbodiimide</a:t>
            </a:r>
            <a:r>
              <a:rPr lang="en-US" sz="2400" dirty="0">
                <a:latin typeface="Times New Roman"/>
                <a:ea typeface="Calibri"/>
                <a:cs typeface="Arial"/>
              </a:rPr>
              <a:t> can be conjugated to form a stable </a:t>
            </a:r>
            <a:r>
              <a:rPr lang="en-US" sz="2400" dirty="0" err="1">
                <a:latin typeface="Times New Roman"/>
                <a:ea typeface="Calibri"/>
                <a:cs typeface="Arial"/>
              </a:rPr>
              <a:t>phosphoramidate</a:t>
            </a:r>
            <a:r>
              <a:rPr lang="en-US" sz="2400" dirty="0">
                <a:latin typeface="Times New Roman"/>
                <a:ea typeface="Calibri"/>
                <a:cs typeface="Arial"/>
              </a:rPr>
              <a:t> bond.</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a:p>
            <a:pPr>
              <a:spcAft>
                <a:spcPts val="0"/>
              </a:spcAft>
            </a:pPr>
            <a:r>
              <a:rPr lang="en-US" sz="2400" dirty="0">
                <a:latin typeface="Times New Roman"/>
                <a:ea typeface="Calibri"/>
                <a:cs typeface="Arial"/>
              </a:rPr>
              <a:t> </a:t>
            </a:r>
            <a:endParaRPr lang="ar-IQ" sz="2400" dirty="0"/>
          </a:p>
        </p:txBody>
      </p:sp>
      <p:pic>
        <p:nvPicPr>
          <p:cNvPr id="3" name="Picture 3"/>
          <p:cNvPicPr/>
          <p:nvPr/>
        </p:nvPicPr>
        <p:blipFill>
          <a:blip r:embed="rId2"/>
          <a:srcRect/>
          <a:stretch>
            <a:fillRect/>
          </a:stretch>
        </p:blipFill>
        <p:spPr bwMode="auto">
          <a:xfrm>
            <a:off x="539135" y="2636912"/>
            <a:ext cx="8388424" cy="3096344"/>
          </a:xfrm>
          <a:prstGeom prst="rect">
            <a:avLst/>
          </a:prstGeom>
          <a:noFill/>
          <a:ln w="9525">
            <a:noFill/>
            <a:miter lim="800000"/>
            <a:headEnd/>
            <a:tailEnd/>
          </a:ln>
        </p:spPr>
      </p:pic>
    </p:spTree>
    <p:extLst>
      <p:ext uri="{BB962C8B-B14F-4D97-AF65-F5344CB8AC3E}">
        <p14:creationId xmlns:p14="http://schemas.microsoft.com/office/powerpoint/2010/main" val="358602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67393"/>
            <a:ext cx="8424936" cy="5503045"/>
          </a:xfrm>
          <a:prstGeom prst="rect">
            <a:avLst/>
          </a:prstGeom>
        </p:spPr>
        <p:txBody>
          <a:bodyPr wrap="square">
            <a:spAutoFit/>
          </a:bodyPr>
          <a:lstStyle/>
          <a:p>
            <a:pPr>
              <a:spcAft>
                <a:spcPts val="0"/>
              </a:spcAft>
            </a:pPr>
            <a:r>
              <a:rPr lang="en-US" sz="2400" b="1" dirty="0">
                <a:solidFill>
                  <a:srgbClr val="C00000"/>
                </a:solidFill>
                <a:latin typeface="Times New Roman"/>
                <a:ea typeface="Calibri"/>
                <a:cs typeface="Arial"/>
              </a:rPr>
              <a:t>The main advantages of polymeric </a:t>
            </a:r>
            <a:r>
              <a:rPr lang="en-US" sz="2400" b="1" dirty="0" err="1">
                <a:solidFill>
                  <a:srgbClr val="C00000"/>
                </a:solidFill>
                <a:latin typeface="Times New Roman"/>
                <a:ea typeface="Calibri"/>
                <a:cs typeface="Arial"/>
              </a:rPr>
              <a:t>prodrugs</a:t>
            </a:r>
            <a:r>
              <a:rPr lang="en-US" sz="2400" b="1" dirty="0">
                <a:solidFill>
                  <a:srgbClr val="C00000"/>
                </a:solidFill>
                <a:latin typeface="Times New Roman"/>
                <a:ea typeface="Calibri"/>
                <a:cs typeface="Arial"/>
              </a:rPr>
              <a:t> include</a:t>
            </a:r>
            <a:r>
              <a:rPr lang="en-US" sz="2400" b="1" dirty="0" smtClean="0">
                <a:solidFill>
                  <a:srgbClr val="C00000"/>
                </a:solidFill>
                <a:latin typeface="Times New Roman"/>
                <a:ea typeface="Calibri"/>
                <a:cs typeface="Arial"/>
              </a:rPr>
              <a:t>:-</a:t>
            </a:r>
          </a:p>
          <a:p>
            <a:pPr>
              <a:spcAft>
                <a:spcPts val="0"/>
              </a:spcAft>
            </a:pPr>
            <a:endParaRPr lang="en-US" sz="2400" dirty="0">
              <a:ea typeface="Calibri"/>
              <a:cs typeface="Arial"/>
            </a:endParaRPr>
          </a:p>
          <a:p>
            <a:pPr marL="342900" lvl="0" indent="-342900">
              <a:lnSpc>
                <a:spcPct val="115000"/>
              </a:lnSpc>
              <a:spcAft>
                <a:spcPts val="0"/>
              </a:spcAft>
              <a:buFont typeface="+mj-lt"/>
              <a:buAutoNum type="arabicPeriod"/>
            </a:pPr>
            <a:r>
              <a:rPr lang="en-US" sz="2400" dirty="0">
                <a:latin typeface="Times New Roman"/>
                <a:ea typeface="Calibri"/>
                <a:cs typeface="Times New Roman"/>
              </a:rPr>
              <a:t>An increase in water solubility of low soluble or insoluble drugs, and therefore, enhancement of drug bioavailability</a:t>
            </a:r>
          </a:p>
          <a:p>
            <a:pPr marL="342900" lvl="0" indent="-342900">
              <a:lnSpc>
                <a:spcPct val="115000"/>
              </a:lnSpc>
              <a:spcAft>
                <a:spcPts val="0"/>
              </a:spcAft>
              <a:buFont typeface="+mj-lt"/>
              <a:buAutoNum type="arabicPeriod"/>
            </a:pPr>
            <a:r>
              <a:rPr lang="en-US" sz="2400" dirty="0">
                <a:latin typeface="Times New Roman"/>
                <a:ea typeface="Calibri"/>
                <a:cs typeface="Times New Roman"/>
              </a:rPr>
              <a:t>Protection of drug from deactivation and preservation of its activity during circulation, transport to targeted organ or tissue.</a:t>
            </a:r>
          </a:p>
          <a:p>
            <a:pPr marL="342900" lvl="0" indent="-342900">
              <a:lnSpc>
                <a:spcPct val="115000"/>
              </a:lnSpc>
              <a:spcAft>
                <a:spcPts val="0"/>
              </a:spcAft>
              <a:buFont typeface="+mj-lt"/>
              <a:buAutoNum type="arabicPeriod"/>
            </a:pPr>
            <a:r>
              <a:rPr lang="en-US" sz="2400" dirty="0">
                <a:latin typeface="Times New Roman"/>
                <a:ea typeface="Calibri"/>
                <a:cs typeface="Times New Roman"/>
              </a:rPr>
              <a:t>Increase stability.</a:t>
            </a:r>
          </a:p>
          <a:p>
            <a:pPr marL="342900" lvl="0" indent="-342900">
              <a:lnSpc>
                <a:spcPct val="115000"/>
              </a:lnSpc>
              <a:spcAft>
                <a:spcPts val="0"/>
              </a:spcAft>
              <a:buFont typeface="+mj-lt"/>
              <a:buAutoNum type="arabicPeriod"/>
            </a:pPr>
            <a:r>
              <a:rPr lang="en-US" sz="2400" dirty="0">
                <a:latin typeface="Times New Roman"/>
                <a:ea typeface="Calibri"/>
                <a:cs typeface="Times New Roman"/>
              </a:rPr>
              <a:t>Delayed action (sustained release) large duration of action.</a:t>
            </a:r>
          </a:p>
          <a:p>
            <a:pPr marL="342900" lvl="0" indent="-342900">
              <a:lnSpc>
                <a:spcPct val="115000"/>
              </a:lnSpc>
              <a:spcAft>
                <a:spcPts val="0"/>
              </a:spcAft>
              <a:buFont typeface="+mj-lt"/>
              <a:buAutoNum type="arabicPeriod"/>
            </a:pPr>
            <a:r>
              <a:rPr lang="en-US" sz="2400" dirty="0">
                <a:latin typeface="Times New Roman"/>
                <a:ea typeface="Calibri"/>
                <a:cs typeface="Times New Roman"/>
              </a:rPr>
              <a:t>An improvement in pharmacokinetics.</a:t>
            </a:r>
          </a:p>
          <a:p>
            <a:pPr marL="342900" lvl="0" indent="-342900">
              <a:lnSpc>
                <a:spcPct val="115000"/>
              </a:lnSpc>
              <a:spcAft>
                <a:spcPts val="0"/>
              </a:spcAft>
              <a:buFont typeface="+mj-lt"/>
              <a:buAutoNum type="arabicPeriod"/>
            </a:pPr>
            <a:r>
              <a:rPr lang="en-US" sz="2400" dirty="0">
                <a:latin typeface="Times New Roman"/>
                <a:ea typeface="Calibri"/>
                <a:cs typeface="Times New Roman"/>
              </a:rPr>
              <a:t>A reduction in antigenic activity of the drug leading to a less pronounced immunological body response.</a:t>
            </a:r>
          </a:p>
          <a:p>
            <a:pPr marL="342900" lvl="0" indent="-342900">
              <a:lnSpc>
                <a:spcPct val="115000"/>
              </a:lnSpc>
              <a:spcAft>
                <a:spcPts val="0"/>
              </a:spcAft>
              <a:buFont typeface="+mj-lt"/>
              <a:buAutoNum type="arabicPeriod"/>
            </a:pPr>
            <a:r>
              <a:rPr lang="en-US" sz="2400" dirty="0">
                <a:latin typeface="Times New Roman"/>
                <a:ea typeface="Calibri"/>
                <a:cs typeface="Times New Roman"/>
              </a:rPr>
              <a:t>The ability to provide passive or active targeting of the drug specifically to the site of its action.</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43772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5555" y="476672"/>
            <a:ext cx="8208912" cy="5189113"/>
          </a:xfrm>
          <a:prstGeom prst="rect">
            <a:avLst/>
          </a:prstGeom>
        </p:spPr>
        <p:txBody>
          <a:bodyPr wrap="square">
            <a:spAutoFit/>
          </a:bodyPr>
          <a:lstStyle/>
          <a:p>
            <a:pPr>
              <a:lnSpc>
                <a:spcPct val="115000"/>
              </a:lnSpc>
              <a:spcAft>
                <a:spcPts val="0"/>
              </a:spcAft>
            </a:pPr>
            <a:r>
              <a:rPr lang="en-US" sz="2400" b="1" dirty="0">
                <a:solidFill>
                  <a:srgbClr val="C00000"/>
                </a:solidFill>
                <a:latin typeface="Times New Roman"/>
                <a:ea typeface="Calibri"/>
                <a:cs typeface="Arial"/>
              </a:rPr>
              <a:t>Properties of polymer (Macromolecule)</a:t>
            </a:r>
            <a:endParaRPr lang="en-US" sz="2400" dirty="0">
              <a:ea typeface="Calibri"/>
              <a:cs typeface="Arial"/>
            </a:endParaRPr>
          </a:p>
          <a:p>
            <a:pPr>
              <a:lnSpc>
                <a:spcPct val="115000"/>
              </a:lnSpc>
              <a:spcAft>
                <a:spcPts val="0"/>
              </a:spcAft>
            </a:pPr>
            <a:r>
              <a:rPr lang="en-US" sz="2400" b="1" dirty="0">
                <a:solidFill>
                  <a:srgbClr val="C00000"/>
                </a:solidFill>
                <a:latin typeface="Times New Roman"/>
                <a:ea typeface="Calibri"/>
                <a:cs typeface="Arial"/>
              </a:rPr>
              <a:t> </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Water soluble</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Safe (non toxic),non immunogenic, non carcinogenic, not induce allergic reaction.</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Biocompatible with blood components or other component in the body.</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Don’t form complication reactions with blood component.</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Should be elimination from the body within reasonable time (not accumulative).</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Biodegradable.</a:t>
            </a:r>
            <a:endParaRPr lang="en-US" sz="2400" dirty="0">
              <a:latin typeface="Times New Roman"/>
              <a:ea typeface="Calibri"/>
              <a:cs typeface="Times New Roman"/>
            </a:endParaRPr>
          </a:p>
          <a:p>
            <a:pPr marL="342900" lvl="0" indent="-342900">
              <a:lnSpc>
                <a:spcPct val="115000"/>
              </a:lnSpc>
              <a:spcAft>
                <a:spcPts val="0"/>
              </a:spcAft>
              <a:buFont typeface="+mj-lt"/>
              <a:buAutoNum type="arabicPeriod"/>
            </a:pPr>
            <a:r>
              <a:rPr lang="en-US" sz="2400" dirty="0">
                <a:solidFill>
                  <a:srgbClr val="1F497D"/>
                </a:solidFill>
                <a:latin typeface="Times New Roman"/>
                <a:ea typeface="Calibri"/>
                <a:cs typeface="Times New Roman"/>
              </a:rPr>
              <a:t>Molecular weight not exceed 7500 unit.</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172176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3334" y="260648"/>
            <a:ext cx="8136904" cy="4062651"/>
          </a:xfrm>
          <a:prstGeom prst="rect">
            <a:avLst/>
          </a:prstGeom>
        </p:spPr>
        <p:txBody>
          <a:bodyPr wrap="square">
            <a:spAutoFit/>
          </a:bodyPr>
          <a:lstStyle/>
          <a:p>
            <a:pPr>
              <a:lnSpc>
                <a:spcPct val="115000"/>
              </a:lnSpc>
              <a:spcAft>
                <a:spcPts val="0"/>
              </a:spcAft>
            </a:pPr>
            <a:r>
              <a:rPr lang="en-US" sz="2400" b="1" dirty="0">
                <a:ea typeface="Calibri"/>
                <a:cs typeface="Arial"/>
              </a:rPr>
              <a:t> </a:t>
            </a:r>
            <a:r>
              <a:rPr lang="en-US" sz="2400" b="1" dirty="0">
                <a:latin typeface="Times New Roman"/>
                <a:ea typeface="Calibri"/>
                <a:cs typeface="Arial"/>
              </a:rPr>
              <a:t>Along with the polymer, the </a:t>
            </a:r>
            <a:r>
              <a:rPr lang="en-US" sz="2400" b="1" dirty="0" err="1">
                <a:latin typeface="Times New Roman"/>
                <a:ea typeface="Calibri"/>
                <a:cs typeface="Arial"/>
              </a:rPr>
              <a:t>physico</a:t>
            </a:r>
            <a:r>
              <a:rPr lang="en-US" sz="2400" b="1" dirty="0">
                <a:latin typeface="Times New Roman"/>
                <a:ea typeface="Calibri"/>
                <a:cs typeface="Arial"/>
              </a:rPr>
              <a:t>-chemical properties of the drug or Biomolecule to be conjugated are equally important. The following properties of the drug molecules make it suitable as an ideal candidate to form the polymeric conjugate: </a:t>
            </a:r>
            <a:endParaRPr lang="en-US" sz="2400" dirty="0">
              <a:ea typeface="Calibri"/>
              <a:cs typeface="Arial"/>
            </a:endParaRPr>
          </a:p>
          <a:p>
            <a:pPr>
              <a:spcAft>
                <a:spcPts val="0"/>
              </a:spcAft>
            </a:pPr>
            <a:r>
              <a:rPr lang="en-US" sz="2400" b="1" dirty="0">
                <a:latin typeface="Times New Roman"/>
                <a:ea typeface="Calibri"/>
                <a:cs typeface="Arial"/>
              </a:rPr>
              <a:t> </a:t>
            </a:r>
            <a:endParaRPr lang="en-US" sz="2400" dirty="0">
              <a:ea typeface="Calibri"/>
              <a:cs typeface="Arial"/>
            </a:endParaRPr>
          </a:p>
          <a:p>
            <a:pPr marL="342900" lvl="0" indent="-342900">
              <a:spcAft>
                <a:spcPts val="0"/>
              </a:spcAft>
              <a:buFont typeface="+mj-lt"/>
              <a:buAutoNum type="arabicPeriod"/>
            </a:pPr>
            <a:r>
              <a:rPr lang="en-US" sz="2400" dirty="0">
                <a:latin typeface="Times New Roman"/>
                <a:ea typeface="Calibri"/>
                <a:cs typeface="Times New Roman"/>
              </a:rPr>
              <a:t>Lower aqueous solubility.</a:t>
            </a:r>
          </a:p>
          <a:p>
            <a:pPr marL="342900" lvl="0" indent="-342900">
              <a:spcAft>
                <a:spcPts val="0"/>
              </a:spcAft>
              <a:buFont typeface="+mj-lt"/>
              <a:buAutoNum type="arabicPeriod"/>
            </a:pPr>
            <a:r>
              <a:rPr lang="en-US" sz="2400" dirty="0">
                <a:latin typeface="Times New Roman"/>
                <a:ea typeface="Calibri"/>
                <a:cs typeface="Times New Roman"/>
              </a:rPr>
              <a:t> Instability at varied physiological </a:t>
            </a:r>
            <a:r>
              <a:rPr lang="en-US" sz="2400" dirty="0" err="1">
                <a:latin typeface="Times New Roman"/>
                <a:ea typeface="Calibri"/>
                <a:cs typeface="Times New Roman"/>
              </a:rPr>
              <a:t>pHs</a:t>
            </a:r>
            <a:r>
              <a:rPr lang="en-US" sz="2400" dirty="0">
                <a:latin typeface="Times New Roman"/>
                <a:ea typeface="Calibri"/>
                <a:cs typeface="Times New Roman"/>
              </a:rPr>
              <a:t>.</a:t>
            </a:r>
          </a:p>
          <a:p>
            <a:pPr marL="342900" lvl="0" indent="-342900">
              <a:spcAft>
                <a:spcPts val="0"/>
              </a:spcAft>
              <a:buFont typeface="+mj-lt"/>
              <a:buAutoNum type="arabicPeriod"/>
            </a:pPr>
            <a:r>
              <a:rPr lang="en-US" sz="2400" dirty="0">
                <a:latin typeface="Times New Roman"/>
                <a:ea typeface="Calibri"/>
                <a:cs typeface="Times New Roman"/>
              </a:rPr>
              <a:t> Higher systemic toxicity.</a:t>
            </a:r>
          </a:p>
          <a:p>
            <a:pPr marL="342900" lvl="0" indent="-342900">
              <a:spcAft>
                <a:spcPts val="0"/>
              </a:spcAft>
              <a:buFont typeface="+mj-lt"/>
              <a:buAutoNum type="arabicPeriod"/>
            </a:pPr>
            <a:r>
              <a:rPr lang="en-US" sz="2400" dirty="0">
                <a:latin typeface="Times New Roman"/>
                <a:ea typeface="Calibri"/>
                <a:cs typeface="Times New Roman"/>
              </a:rPr>
              <a:t>Reduced cellular entry.</a:t>
            </a:r>
            <a:endParaRPr lang="en-US" sz="2400" dirty="0">
              <a:effectLst/>
              <a:latin typeface="Times New Roman"/>
              <a:ea typeface="Calibri"/>
              <a:cs typeface="Times New Roman"/>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4" name="كائن 3"/>
          <p:cNvGraphicFramePr>
            <a:graphicFrameLocks noChangeAspect="1"/>
          </p:cNvGraphicFramePr>
          <p:nvPr>
            <p:extLst>
              <p:ext uri="{D42A27DB-BD31-4B8C-83A1-F6EECF244321}">
                <p14:modId xmlns:p14="http://schemas.microsoft.com/office/powerpoint/2010/main" val="620661032"/>
              </p:ext>
            </p:extLst>
          </p:nvPr>
        </p:nvGraphicFramePr>
        <p:xfrm>
          <a:off x="2051720" y="4581128"/>
          <a:ext cx="6040904" cy="1907654"/>
        </p:xfrm>
        <a:graphic>
          <a:graphicData uri="http://schemas.openxmlformats.org/presentationml/2006/ole">
            <mc:AlternateContent xmlns:mc="http://schemas.openxmlformats.org/markup-compatibility/2006">
              <mc:Choice xmlns:v="urn:schemas-microsoft-com:vml" Requires="v">
                <p:oleObj spid="_x0000_s68617" name="CS ChemDraw Drawing" r:id="rId3" imgW="3875151" imgH="1220343" progId="ChemDraw.Document.6.0">
                  <p:embed/>
                </p:oleObj>
              </mc:Choice>
              <mc:Fallback>
                <p:oleObj name="CS ChemDraw Drawing" r:id="rId3" imgW="3875151" imgH="122034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4581128"/>
                        <a:ext cx="6040904" cy="1907654"/>
                      </a:xfrm>
                      <a:prstGeom prst="rect">
                        <a:avLst/>
                      </a:prstGeom>
                      <a:noFill/>
                    </p:spPr>
                  </p:pic>
                </p:oleObj>
              </mc:Fallback>
            </mc:AlternateContent>
          </a:graphicData>
        </a:graphic>
      </p:graphicFrame>
    </p:spTree>
    <p:extLst>
      <p:ext uri="{BB962C8B-B14F-4D97-AF65-F5344CB8AC3E}">
        <p14:creationId xmlns:p14="http://schemas.microsoft.com/office/powerpoint/2010/main" val="323285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367100"/>
            <a:ext cx="871296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solidFill>
                  <a:srgbClr val="C0504D"/>
                </a:solidFill>
                <a:effectLst/>
                <a:latin typeface="Times New Roman" pitchFamily="18" charset="0"/>
                <a:ea typeface="Calibri" pitchFamily="34" charset="0"/>
                <a:cs typeface="Times New Roman" pitchFamily="18" charset="0"/>
              </a:rPr>
              <a:t>Natural polymers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Proteins (enzyme, antibody, </a:t>
            </a:r>
            <a:r>
              <a:rPr kumimoji="0" lang="en-US" sz="2000" b="0" i="0" u="none" strike="noStrike" cap="none" normalizeH="0" baseline="0" dirty="0" err="1" smtClean="0">
                <a:ln>
                  <a:noFill/>
                </a:ln>
                <a:solidFill>
                  <a:srgbClr val="1D1B11"/>
                </a:solidFill>
                <a:effectLst/>
                <a:latin typeface="Times New Roman" pitchFamily="18" charset="0"/>
                <a:ea typeface="Calibri" pitchFamily="34" charset="0"/>
                <a:cs typeface="Times New Roman" pitchFamily="18" charset="0"/>
              </a:rPr>
              <a:t>Immnuglobin</a:t>
            </a: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 G</a:t>
            </a:r>
            <a:r>
              <a:rPr kumimoji="0" lang="en-US" sz="2000" b="0" i="0" u="none" strike="noStrike" cap="none" normalizeH="0" baseline="0" dirty="0" smtClean="0">
                <a:ln>
                  <a:noFill/>
                </a:ln>
                <a:solidFill>
                  <a:srgbClr val="1D1B1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1D1B11"/>
                </a:solidFill>
                <a:effectLst/>
                <a:latin typeface="Times New Roman" pitchFamily="18" charset="0"/>
                <a:ea typeface="Calibri" pitchFamily="34" charset="0"/>
                <a:cs typeface="Times New Roman" pitchFamily="18" charset="0"/>
              </a:rPr>
              <a:t>IgG</a:t>
            </a:r>
            <a:r>
              <a:rPr kumimoji="0" lang="en-US" sz="2000" b="0" i="0" u="none" strike="noStrike" cap="none" normalizeH="0" baseline="0" dirty="0" smtClean="0">
                <a:ln>
                  <a:noFill/>
                </a:ln>
                <a:solidFill>
                  <a:srgbClr val="1D1B1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  molecular weight 7000-7500.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Poly amino acids ,such as poly lysine, poly glutamine, poly aspartic </a:t>
            </a:r>
            <a:r>
              <a:rPr kumimoji="0" lang="en-US" sz="2000" b="0" i="0" u="none" strike="noStrike" cap="none" normalizeH="0" baseline="0" dirty="0" err="1" smtClean="0">
                <a:ln>
                  <a:noFill/>
                </a:ln>
                <a:solidFill>
                  <a:srgbClr val="1D1B11"/>
                </a:solidFill>
                <a:effectLst/>
                <a:latin typeface="Times New Roman" pitchFamily="18" charset="0"/>
                <a:ea typeface="Calibri" pitchFamily="34" charset="0"/>
                <a:cs typeface="Times New Roman" pitchFamily="18" charset="0"/>
              </a:rPr>
              <a:t>acic</a:t>
            </a:r>
            <a:r>
              <a:rPr kumimoji="0" lang="en-US" sz="2000" b="0" i="0" u="none" strike="noStrike" cap="none" normalizeH="0" baseline="0" dirty="0" smtClean="0">
                <a:ln>
                  <a:noFill/>
                </a:ln>
                <a:solidFill>
                  <a:srgbClr val="1D1B1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..etc.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Molecular weight 7000-7500.Ingeneral poly (L- amino acids) are biocompatible and biodegradable.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Poly lysine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 lysine has three functional groups, and act as homo type Through {NH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 NH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},while act as hetero type Through {NH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C=O (2)}.One molecule of lysine contain three functional group, while 10 molecule of lysine contain 11 functional groups of NH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953851444"/>
              </p:ext>
            </p:extLst>
          </p:nvPr>
        </p:nvGraphicFramePr>
        <p:xfrm>
          <a:off x="2699792" y="3501008"/>
          <a:ext cx="4316499" cy="3039168"/>
        </p:xfrm>
        <a:graphic>
          <a:graphicData uri="http://schemas.openxmlformats.org/presentationml/2006/ole">
            <mc:AlternateContent xmlns:mc="http://schemas.openxmlformats.org/markup-compatibility/2006">
              <mc:Choice xmlns:v="urn:schemas-microsoft-com:vml" Requires="v">
                <p:oleObj spid="_x0000_s69640" name="CS ChemDraw Drawing" r:id="rId3" imgW="4426817" imgH="3113108" progId="ChemDraw.Document.6.0">
                  <p:embed/>
                </p:oleObj>
              </mc:Choice>
              <mc:Fallback>
                <p:oleObj name="CS ChemDraw Drawing" r:id="rId3" imgW="4426817" imgH="311310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3501008"/>
                        <a:ext cx="4316499" cy="3039168"/>
                      </a:xfrm>
                      <a:prstGeom prst="rect">
                        <a:avLst/>
                      </a:prstGeom>
                      <a:noFill/>
                    </p:spPr>
                  </p:pic>
                </p:oleObj>
              </mc:Fallback>
            </mc:AlternateContent>
          </a:graphicData>
        </a:graphic>
      </p:graphicFrame>
    </p:spTree>
    <p:extLst>
      <p:ext uri="{BB962C8B-B14F-4D97-AF65-F5344CB8AC3E}">
        <p14:creationId xmlns:p14="http://schemas.microsoft.com/office/powerpoint/2010/main" val="363803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67171" y="188653"/>
            <a:ext cx="878814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Tyrosine, serine, cysteine , glutamine all are amino  acid that are multifunctional (contain three functional groups)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98901737"/>
              </p:ext>
            </p:extLst>
          </p:nvPr>
        </p:nvGraphicFramePr>
        <p:xfrm>
          <a:off x="2051720" y="1275756"/>
          <a:ext cx="4462755" cy="1677489"/>
        </p:xfrm>
        <a:graphic>
          <a:graphicData uri="http://schemas.openxmlformats.org/presentationml/2006/ole">
            <mc:AlternateContent xmlns:mc="http://schemas.openxmlformats.org/markup-compatibility/2006">
              <mc:Choice xmlns:v="urn:schemas-microsoft-com:vml" Requires="v">
                <p:oleObj spid="_x0000_s70672" name="CS ChemDraw Drawing" r:id="rId3" imgW="3388995" imgH="1275207" progId="ChemDraw.Document.6.0">
                  <p:embed/>
                </p:oleObj>
              </mc:Choice>
              <mc:Fallback>
                <p:oleObj name="CS ChemDraw Drawing" r:id="rId3" imgW="3388995" imgH="127520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275756"/>
                        <a:ext cx="4462755" cy="1677489"/>
                      </a:xfrm>
                      <a:prstGeom prst="rect">
                        <a:avLst/>
                      </a:prstGeom>
                      <a:noFill/>
                    </p:spPr>
                  </p:pic>
                </p:oleObj>
              </mc:Fallback>
            </mc:AlternateContent>
          </a:graphicData>
        </a:graphic>
      </p:graphicFrame>
      <p:sp>
        <p:nvSpPr>
          <p:cNvPr id="4" name="Rectangle 4"/>
          <p:cNvSpPr>
            <a:spLocks noChangeArrowheads="1"/>
          </p:cNvSpPr>
          <p:nvPr/>
        </p:nvSpPr>
        <p:spPr bwMode="auto">
          <a:xfrm>
            <a:off x="256385" y="2924944"/>
            <a:ext cx="863123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Carbohydrats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 contain OH group  like dextran </a:t>
            </a:r>
            <a:r>
              <a:rPr kumimoji="0" lang="en-US" sz="24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(multifunctional OH group), and may also contain NH group  like Glucosamine {Chitosan; (poly(</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glucos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amine)}.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2224103473"/>
              </p:ext>
            </p:extLst>
          </p:nvPr>
        </p:nvGraphicFramePr>
        <p:xfrm>
          <a:off x="73025" y="4379913"/>
          <a:ext cx="8997950" cy="2001415"/>
        </p:xfrm>
        <a:graphic>
          <a:graphicData uri="http://schemas.openxmlformats.org/presentationml/2006/ole">
            <mc:AlternateContent xmlns:mc="http://schemas.openxmlformats.org/markup-compatibility/2006">
              <mc:Choice xmlns:v="urn:schemas-microsoft-com:vml" Requires="v">
                <p:oleObj spid="_x0000_s70673" name="CS ChemDraw Drawing" r:id="rId5" imgW="13257000" imgH="2203233" progId="ChemDraw.Document.6.0">
                  <p:embed/>
                </p:oleObj>
              </mc:Choice>
              <mc:Fallback>
                <p:oleObj name="CS ChemDraw Drawing" r:id="rId5" imgW="13257000" imgH="2203233" progId="ChemDraw.Document.6.0">
                  <p:embed/>
                  <p:pic>
                    <p:nvPicPr>
                      <p:cNvPr id="0" name="Object 3"/>
                      <p:cNvPicPr>
                        <a:picLocks noChangeAspect="1" noChangeArrowheads="1"/>
                      </p:cNvPicPr>
                      <p:nvPr/>
                    </p:nvPicPr>
                    <p:blipFill>
                      <a:blip r:embed="rId6"/>
                      <a:srcRect/>
                      <a:stretch>
                        <a:fillRect/>
                      </a:stretch>
                    </p:blipFill>
                    <p:spPr bwMode="auto">
                      <a:xfrm>
                        <a:off x="73025" y="4379913"/>
                        <a:ext cx="8997950" cy="2001415"/>
                      </a:xfrm>
                      <a:prstGeom prst="rect">
                        <a:avLst/>
                      </a:prstGeom>
                      <a:noFill/>
                    </p:spPr>
                  </p:pic>
                </p:oleObj>
              </mc:Fallback>
            </mc:AlternateContent>
          </a:graphicData>
        </a:graphic>
      </p:graphicFrame>
      <p:sp>
        <p:nvSpPr>
          <p:cNvPr id="6" name="Rectangle 5"/>
          <p:cNvSpPr>
            <a:spLocks noChangeArrowheads="1"/>
          </p:cNvSpPr>
          <p:nvPr/>
        </p:nvSpPr>
        <p:spPr bwMode="auto">
          <a:xfrm>
            <a:off x="0" y="1457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247775"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5585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919847601"/>
              </p:ext>
            </p:extLst>
          </p:nvPr>
        </p:nvGraphicFramePr>
        <p:xfrm>
          <a:off x="2303748" y="404664"/>
          <a:ext cx="4536504" cy="2356339"/>
        </p:xfrm>
        <a:graphic>
          <a:graphicData uri="http://schemas.openxmlformats.org/presentationml/2006/ole">
            <mc:AlternateContent xmlns:mc="http://schemas.openxmlformats.org/markup-compatibility/2006">
              <mc:Choice xmlns:v="urn:schemas-microsoft-com:vml" Requires="v">
                <p:oleObj spid="_x0000_s71696" name="CS ChemDraw Drawing" r:id="rId3" imgW="3707511" imgH="1947291" progId="ChemDraw.Document.6.0">
                  <p:embed/>
                </p:oleObj>
              </mc:Choice>
              <mc:Fallback>
                <p:oleObj name="CS ChemDraw Drawing" r:id="rId3" imgW="3707511" imgH="194729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748" y="404664"/>
                        <a:ext cx="4536504" cy="2356339"/>
                      </a:xfrm>
                      <a:prstGeom prst="rect">
                        <a:avLst/>
                      </a:prstGeom>
                      <a:noFill/>
                    </p:spPr>
                  </p:pic>
                </p:oleObj>
              </mc:Fallback>
            </mc:AlternateContent>
          </a:graphicData>
        </a:graphic>
      </p:graphicFrame>
      <p:sp>
        <p:nvSpPr>
          <p:cNvPr id="4" name="Rectangle 4"/>
          <p:cNvSpPr>
            <a:spLocks noChangeArrowheads="1"/>
          </p:cNvSpPr>
          <p:nvPr/>
        </p:nvSpPr>
        <p:spPr bwMode="auto">
          <a:xfrm>
            <a:off x="467544" y="3041467"/>
            <a:ext cx="322716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Synthetic polymers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814338905"/>
              </p:ext>
            </p:extLst>
          </p:nvPr>
        </p:nvGraphicFramePr>
        <p:xfrm>
          <a:off x="1342723" y="3645024"/>
          <a:ext cx="6458553" cy="2673077"/>
        </p:xfrm>
        <a:graphic>
          <a:graphicData uri="http://schemas.openxmlformats.org/presentationml/2006/ole">
            <mc:AlternateContent xmlns:mc="http://schemas.openxmlformats.org/markup-compatibility/2006">
              <mc:Choice xmlns:v="urn:schemas-microsoft-com:vml" Requires="v">
                <p:oleObj spid="_x0000_s71697" name="CS ChemDraw Drawing" r:id="rId5" imgW="4531965" imgH="1880459" progId="ChemDraw.Document.6.0">
                  <p:embed/>
                </p:oleObj>
              </mc:Choice>
              <mc:Fallback>
                <p:oleObj name="CS ChemDraw Drawing" r:id="rId5" imgW="4531965" imgH="1880459" progId="ChemDraw.Document.6.0">
                  <p:embed/>
                  <p:pic>
                    <p:nvPicPr>
                      <p:cNvPr id="0" name="Object 3"/>
                      <p:cNvPicPr>
                        <a:picLocks noChangeAspect="1" noChangeArrowheads="1"/>
                      </p:cNvPicPr>
                      <p:nvPr/>
                    </p:nvPicPr>
                    <p:blipFill>
                      <a:blip r:embed="rId6"/>
                      <a:srcRect/>
                      <a:stretch>
                        <a:fillRect/>
                      </a:stretch>
                    </p:blipFill>
                    <p:spPr bwMode="auto">
                      <a:xfrm>
                        <a:off x="1342723" y="3645024"/>
                        <a:ext cx="6458553" cy="2673077"/>
                      </a:xfrm>
                      <a:prstGeom prst="rect">
                        <a:avLst/>
                      </a:prstGeom>
                      <a:noFill/>
                    </p:spPr>
                  </p:pic>
                </p:oleObj>
              </mc:Fallback>
            </mc:AlternateContent>
          </a:graphicData>
        </a:graphic>
      </p:graphicFrame>
      <p:sp>
        <p:nvSpPr>
          <p:cNvPr id="6" name="Rectangle 5"/>
          <p:cNvSpPr>
            <a:spLocks noChangeArrowheads="1"/>
          </p:cNvSpPr>
          <p:nvPr/>
        </p:nvSpPr>
        <p:spPr bwMode="auto">
          <a:xfrm>
            <a:off x="0" y="1990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9740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60648"/>
            <a:ext cx="8964488"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Modification of a polymer to form  a conjugate with a drug molecules depend on two factors:-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1- Reactive functional groups present in the polymer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2- Functional groups present on the drug.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86513011"/>
              </p:ext>
            </p:extLst>
          </p:nvPr>
        </p:nvGraphicFramePr>
        <p:xfrm>
          <a:off x="176213" y="2398713"/>
          <a:ext cx="8613775" cy="4133850"/>
        </p:xfrm>
        <a:graphic>
          <a:graphicData uri="http://schemas.openxmlformats.org/presentationml/2006/ole">
            <mc:AlternateContent xmlns:mc="http://schemas.openxmlformats.org/markup-compatibility/2006">
              <mc:Choice xmlns:v="urn:schemas-microsoft-com:vml" Requires="v">
                <p:oleObj spid="_x0000_s72711" name="CS ChemDraw Drawing" r:id="rId3" imgW="6895531" imgH="3312956" progId="ChemDraw.Document.6.0">
                  <p:embed/>
                </p:oleObj>
              </mc:Choice>
              <mc:Fallback>
                <p:oleObj name="CS ChemDraw Drawing" r:id="rId3" imgW="6895531" imgH="3312956" progId="ChemDraw.Document.6.0">
                  <p:embed/>
                  <p:pic>
                    <p:nvPicPr>
                      <p:cNvPr id="0" name="Object 1"/>
                      <p:cNvPicPr>
                        <a:picLocks noChangeAspect="1" noChangeArrowheads="1"/>
                      </p:cNvPicPr>
                      <p:nvPr/>
                    </p:nvPicPr>
                    <p:blipFill>
                      <a:blip r:embed="rId4"/>
                      <a:srcRect/>
                      <a:stretch>
                        <a:fillRect/>
                      </a:stretch>
                    </p:blipFill>
                    <p:spPr bwMode="auto">
                      <a:xfrm>
                        <a:off x="176213" y="2398713"/>
                        <a:ext cx="8613775" cy="4133850"/>
                      </a:xfrm>
                      <a:prstGeom prst="rect">
                        <a:avLst/>
                      </a:prstGeom>
                      <a:noFill/>
                    </p:spPr>
                  </p:pic>
                </p:oleObj>
              </mc:Fallback>
            </mc:AlternateContent>
          </a:graphicData>
        </a:graphic>
      </p:graphicFrame>
    </p:spTree>
    <p:extLst>
      <p:ext uri="{BB962C8B-B14F-4D97-AF65-F5344CB8AC3E}">
        <p14:creationId xmlns:p14="http://schemas.microsoft.com/office/powerpoint/2010/main" val="969257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TotalTime>
  <Words>729</Words>
  <Application>Microsoft Office PowerPoint</Application>
  <PresentationFormat>عرض على الشاشة (3:4)‏</PresentationFormat>
  <Paragraphs>63</Paragraphs>
  <Slides>20</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20</vt:i4>
      </vt:variant>
    </vt:vector>
  </HeadingPairs>
  <TitlesOfParts>
    <vt:vector size="22"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102</cp:revision>
  <dcterms:created xsi:type="dcterms:W3CDTF">2014-10-12T05:31:15Z</dcterms:created>
  <dcterms:modified xsi:type="dcterms:W3CDTF">2018-11-12T17:31:48Z</dcterms:modified>
</cp:coreProperties>
</file>